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embeddedFontLst>
    <p:embeddedFont>
      <p:font typeface="Alethia Pro" panose="02010003070000000003" pitchFamily="50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9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46237-4800-4631-875D-1CA75CE65AE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F445D-5E80-4FAC-B530-1B5B684C5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7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445D-5E80-4FAC-B530-1B5B684C525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F2225-9CEF-41DF-B0D3-C723CF641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20B1D4-107C-4E41-8D16-09C3D770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E310E-9FBE-4D0E-BC65-8AB5C44F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F8837-AD5B-4979-8DFA-F38EC5C4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7386A-F847-42A9-A0A1-973055EF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8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AA1C0-E7EF-41F7-A682-77F2C7FF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288F47-283F-40D8-B676-92E7370C9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3CBE-E0EB-438D-8839-DC9CC250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501D8-2855-4693-8BE8-01AF8293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6BFEE-37DA-40B5-8975-A1993854A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168664-F52F-4679-A4DC-E555428960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81D16C-76E0-447C-9DE1-6268616F1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090E1-3DC9-4576-BCBB-8DFA76DD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E8E56-8A9D-400F-B268-787E26E3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F7ABB-3BAE-4C52-B8E6-738E6108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61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82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7239A-20CE-4408-9372-1381C863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50A80-358B-4681-B9B3-7DE030BAC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347CB-7378-4649-BE15-971AA4D6E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11FD9-E453-4BF1-B5FD-6942D645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6E4634-C473-42C8-93D8-FDEC0F055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2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9B907-B22C-4C09-A728-783970D8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17D2F7-20D2-4F6D-B64E-9E0310AD8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32EBA-3940-481C-BCD5-04DA6FC33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8FB002-1BD7-44E3-B3A9-02244CC8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F4D12-53C7-4534-B4CD-877839FE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6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0631E-8A00-4698-9A7A-E4B0E00A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09DCC-C4C2-4F65-8B53-CE71A18FA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D5BB9A-8A71-4D3A-A887-3A11B1D53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18D08A-20A6-4301-9A26-A2CDDF04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983260-980D-4D79-A6B0-CEB5E5FF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5A3AE-3824-4A47-8393-A6EB6E3A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0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B7B1B-F953-42A3-AE37-E166CB3E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945FDB-CBCB-4747-BCC7-0A9D0434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6247FD-45DC-4E9A-8DFC-6A4F345A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76773-BC51-42B1-8B90-8081D327F8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A3DFC0-1E4F-4EBF-BCF6-C49DD8A30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10D1C3-108B-49DF-BDD5-0B2D17CD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D7E85C-7100-4F02-B9B1-D4471C78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EF8DE2-FFE2-468D-81A2-47F26816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5AE07-8A5D-4100-BD42-251B4B3E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F2B888-41D1-4345-9A33-058046B3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482DED-E933-4317-9A83-ABE59BC6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F79636-FBB9-4CE5-AD19-22DBD5D5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0AD44A-35E2-46D0-A583-DC09B5DB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7BFB44-F9C5-40BC-9A2E-FCCAA9DA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79659-5427-45EB-9459-39A2D2C4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E42815-3041-48B6-906C-CF3EFC24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7F37D-5D5B-4AF5-B568-B1CBEEF3F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54EF5-5824-48E8-8410-1D6A7A13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2C28FC-7422-474F-BF46-8834C2E3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1486B1-4835-4A20-A6FC-6D33778D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6E603D-8FB5-488B-8ED6-9A39E112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3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CDB50-E959-46D5-8A96-EED083DE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4425D6-4BC3-4616-A707-DCB211208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5C8A34-28F1-44EA-AE63-CC1036884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B9BD11-E07A-4269-B789-E738F413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C73987-C5A0-4F18-B474-9B3D4EB4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43EB75-42AB-476C-A433-5E34E6158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6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C365A-F4CD-4564-9ADB-E3E09B0E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8E0A47-EA0B-4F69-8E61-19158BF3C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544D6-5731-4CCF-A3E2-9656FBF29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0DD0F7-4550-445B-8D7A-B37EA3AAD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6ED65-AB20-4F0A-84E8-7B994B073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0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12800" y="8581375"/>
            <a:ext cx="102262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202</a:t>
            </a:r>
            <a:r>
              <a:rPr lang="ru-RU" sz="24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6</a:t>
            </a:r>
            <a:r>
              <a:rPr sz="24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/>
                <a:cs typeface="Trebuchet MS"/>
              </a:rPr>
              <a:t> 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D194171-E233-4125-896E-F21FCFA32821}"/>
              </a:ext>
            </a:extLst>
          </p:cNvPr>
          <p:cNvSpPr txBox="1"/>
          <p:nvPr/>
        </p:nvSpPr>
        <p:spPr>
          <a:xfrm>
            <a:off x="774700" y="4533900"/>
            <a:ext cx="8263255" cy="22538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00000"/>
              </a:lnSpc>
              <a:spcBef>
                <a:spcPts val="95"/>
              </a:spcBef>
              <a:tabLst>
                <a:tab pos="2836545" algn="l"/>
                <a:tab pos="4912995" algn="l"/>
                <a:tab pos="6703695" algn="l"/>
              </a:tabLst>
            </a:pP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ПРЕДЛОЖЕНИЕ</a:t>
            </a:r>
            <a:r>
              <a:rPr lang="en-US"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 </a:t>
            </a:r>
          </a:p>
          <a:p>
            <a:pPr marL="12700" marR="5080" indent="3175">
              <a:lnSpc>
                <a:spcPct val="100000"/>
              </a:lnSpc>
              <a:spcBef>
                <a:spcPts val="95"/>
              </a:spcBef>
              <a:tabLst>
                <a:tab pos="2836545" algn="l"/>
                <a:tab pos="4912995" algn="l"/>
                <a:tab pos="6703695" algn="l"/>
              </a:tabLst>
            </a:pP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ПО</a:t>
            </a:r>
            <a:r>
              <a:rPr lang="en-US"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 </a:t>
            </a: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МЕНЮ</a:t>
            </a:r>
            <a:r>
              <a:rPr lang="en-US"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 </a:t>
            </a: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ДЛЯ</a:t>
            </a:r>
            <a:r>
              <a:rPr lang="en-US"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 </a:t>
            </a: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ВАШЕГО</a:t>
            </a:r>
            <a:r>
              <a:rPr lang="en-US"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 </a:t>
            </a:r>
            <a:r>
              <a:rPr sz="4800" dirty="0">
                <a:solidFill>
                  <a:srgbClr val="D0855F"/>
                </a:solidFill>
                <a:latin typeface="Alethia Pro" panose="02010003070000000003" pitchFamily="50" charset="0"/>
                <a:cs typeface="Trebuchet MS"/>
              </a:rPr>
              <a:t>ПИКНИКА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095199A-3F27-467E-81B8-9A2A6F0454BF}"/>
              </a:ext>
            </a:extLst>
          </p:cNvPr>
          <p:cNvSpPr txBox="1"/>
          <p:nvPr/>
        </p:nvSpPr>
        <p:spPr>
          <a:xfrm>
            <a:off x="17658898" y="667893"/>
            <a:ext cx="335280" cy="28498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90"/>
              </a:lnSpc>
              <a:tabLst>
                <a:tab pos="1926589" algn="l"/>
              </a:tabLst>
            </a:pPr>
            <a:r>
              <a:rPr sz="2100" spc="165" dirty="0">
                <a:solidFill>
                  <a:srgbClr val="FFFFFF"/>
                </a:solidFill>
                <a:latin typeface="Trebuchet MS"/>
                <a:cs typeface="Trebuchet MS"/>
              </a:rPr>
              <a:t>WAE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130" dirty="0">
                <a:solidFill>
                  <a:srgbClr val="FFFFFF"/>
                </a:solidFill>
                <a:latin typeface="Trebuchet MS"/>
                <a:cs typeface="Trebuchet MS"/>
              </a:rPr>
              <a:t>WL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Trebuchet MS"/>
                <a:cs typeface="Trebuchet MS"/>
              </a:rPr>
              <a:t>RG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100" spc="170" dirty="0">
                <a:solidFill>
                  <a:srgbClr val="FFFFFF"/>
                </a:solidFill>
                <a:latin typeface="Trebuchet MS"/>
                <a:cs typeface="Trebuchet MS"/>
              </a:rPr>
              <a:t>HOTEL</a:t>
            </a:r>
            <a:endParaRPr sz="2100" dirty="0">
              <a:latin typeface="Trebuchet MS"/>
              <a:cs typeface="Trebuchet M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D300BE-B8E9-4D76-8C3E-222DE3937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-1" r="74" b="-1"/>
          <a:stretch/>
        </p:blipFill>
        <p:spPr>
          <a:xfrm>
            <a:off x="11422951" y="-8"/>
            <a:ext cx="6859371" cy="1028700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73800FA-1F24-4BAF-AA95-F407CA1F6533}"/>
              </a:ext>
            </a:extLst>
          </p:cNvPr>
          <p:cNvCxnSpPr>
            <a:cxnSpLocks/>
          </p:cNvCxnSpPr>
          <p:nvPr/>
        </p:nvCxnSpPr>
        <p:spPr>
          <a:xfrm>
            <a:off x="774700" y="3777811"/>
            <a:ext cx="8001000" cy="0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08A4CC3-A7E7-4F79-A78A-4EB4B947B518}"/>
              </a:ext>
            </a:extLst>
          </p:cNvPr>
          <p:cNvCxnSpPr>
            <a:cxnSpLocks/>
          </p:cNvCxnSpPr>
          <p:nvPr/>
        </p:nvCxnSpPr>
        <p:spPr>
          <a:xfrm>
            <a:off x="774700" y="7658100"/>
            <a:ext cx="8001000" cy="0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CB3169-7B3D-453F-9D75-C5152E94E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067432"/>
            <a:ext cx="3817140" cy="954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658898" y="667893"/>
            <a:ext cx="335280" cy="28498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490"/>
              </a:lnSpc>
              <a:tabLst>
                <a:tab pos="1926589" algn="l"/>
              </a:tabLst>
            </a:pPr>
            <a:r>
              <a:rPr sz="2100" spc="165" dirty="0">
                <a:solidFill>
                  <a:srgbClr val="FFFFFF"/>
                </a:solidFill>
                <a:latin typeface="Trebuchet MS"/>
                <a:cs typeface="Trebuchet MS"/>
              </a:rPr>
              <a:t>WAE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130" dirty="0">
                <a:solidFill>
                  <a:srgbClr val="FFFFFF"/>
                </a:solidFill>
                <a:latin typeface="Trebuchet MS"/>
                <a:cs typeface="Trebuchet MS"/>
              </a:rPr>
              <a:t>WL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12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100" spc="-3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Trebuchet MS"/>
                <a:cs typeface="Trebuchet MS"/>
              </a:rPr>
              <a:t>RG</a:t>
            </a:r>
            <a:r>
              <a:rPr sz="21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100" spc="170" dirty="0">
                <a:solidFill>
                  <a:srgbClr val="FFFFFF"/>
                </a:solidFill>
                <a:latin typeface="Trebuchet MS"/>
                <a:cs typeface="Trebuchet MS"/>
              </a:rPr>
              <a:t>HOTEL</a:t>
            </a:r>
            <a:endParaRPr sz="2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801" y="2740532"/>
            <a:ext cx="7767955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Trebuchet MS"/>
                <a:cs typeface="Trebuchet MS"/>
              </a:rPr>
              <a:t>Уважаемый</a:t>
            </a:r>
            <a:r>
              <a:rPr sz="1400" b="1" i="1" spc="-75" dirty="0">
                <a:latin typeface="Trebuchet MS"/>
                <a:cs typeface="Trebuchet MS"/>
              </a:rPr>
              <a:t> </a:t>
            </a:r>
            <a:r>
              <a:rPr sz="1400" b="1" i="1" spc="-10" dirty="0">
                <a:latin typeface="Trebuchet MS"/>
                <a:cs typeface="Trebuchet MS"/>
              </a:rPr>
              <a:t>гость!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dirty="0">
              <a:latin typeface="Trebuchet MS"/>
              <a:cs typeface="Trebuchet MS"/>
            </a:endParaRPr>
          </a:p>
          <a:p>
            <a:pPr marL="12700" marR="12065">
              <a:lnSpc>
                <a:spcPct val="100000"/>
              </a:lnSpc>
            </a:pPr>
            <a:r>
              <a:rPr sz="1400" b="1" i="1" dirty="0">
                <a:latin typeface="Trebuchet MS"/>
                <a:cs typeface="Trebuchet MS"/>
              </a:rPr>
              <a:t>Благодарим</a:t>
            </a:r>
            <a:r>
              <a:rPr sz="1400" b="1" i="1" spc="-55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Вас</a:t>
            </a:r>
            <a:r>
              <a:rPr sz="1400" b="1" i="1" spc="-40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за</a:t>
            </a:r>
            <a:r>
              <a:rPr sz="1400" b="1" i="1" spc="-40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выбор</a:t>
            </a:r>
            <a:r>
              <a:rPr sz="1400" b="1" i="1" spc="-45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и</a:t>
            </a:r>
            <a:r>
              <a:rPr sz="1400" b="1" i="1" spc="-45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доверие</a:t>
            </a:r>
            <a:r>
              <a:rPr sz="1400" b="1" i="1" spc="-45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Вашего</a:t>
            </a:r>
            <a:r>
              <a:rPr sz="1400" b="1" i="1" spc="-65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отдыха</a:t>
            </a:r>
            <a:r>
              <a:rPr sz="1400" b="1" i="1" spc="-40" dirty="0">
                <a:latin typeface="Trebuchet MS"/>
                <a:cs typeface="Trebuchet MS"/>
              </a:rPr>
              <a:t> </a:t>
            </a:r>
            <a:r>
              <a:rPr sz="1400" b="1" i="1" dirty="0">
                <a:latin typeface="Trebuchet MS"/>
                <a:cs typeface="Trebuchet MS"/>
              </a:rPr>
              <a:t>команде</a:t>
            </a:r>
            <a:r>
              <a:rPr sz="1400" b="1" i="1" spc="-65" dirty="0">
                <a:latin typeface="Trebuchet MS"/>
                <a:cs typeface="Trebuchet MS"/>
              </a:rPr>
              <a:t> </a:t>
            </a:r>
            <a:r>
              <a:rPr sz="1400" b="1" i="1" spc="-10" dirty="0">
                <a:latin typeface="Trebuchet MS"/>
                <a:cs typeface="Trebuchet MS"/>
              </a:rPr>
              <a:t>Отеля Вавельберг.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 i="1" dirty="0">
              <a:latin typeface="Trebuchet MS"/>
              <a:cs typeface="Trebuchet MS"/>
            </a:endParaRPr>
          </a:p>
          <a:p>
            <a:pPr marL="12700" marR="12065">
              <a:lnSpc>
                <a:spcPct val="100000"/>
              </a:lnSpc>
            </a:pPr>
            <a:r>
              <a:rPr lang="ru-RU" sz="1400" i="1" spc="-20" dirty="0">
                <a:solidFill>
                  <a:srgbClr val="424242"/>
                </a:solidFill>
                <a:latin typeface="Trebuchet MS"/>
                <a:cs typeface="Trebuchet MS"/>
              </a:rPr>
              <a:t>Один из самых живописных способов познакомиться с Петербургом — увидеть его с воды. Исторические набережные, фасады дворцов и особняков, архитектурные ансамбли предстают в полной красе во время прогулки по многочисленным рекам и каналам Северной столицы.</a:t>
            </a:r>
          </a:p>
          <a:p>
            <a:pPr marL="12700" marR="12065">
              <a:lnSpc>
                <a:spcPct val="100000"/>
              </a:lnSpc>
            </a:pPr>
            <a:endParaRPr lang="ru-RU" sz="1400" i="1" spc="-20" dirty="0">
              <a:solidFill>
                <a:srgbClr val="424242"/>
              </a:solidFill>
              <a:latin typeface="Trebuchet MS"/>
              <a:cs typeface="Trebuchet MS"/>
            </a:endParaRPr>
          </a:p>
          <a:p>
            <a:pPr marL="12700" marR="12065">
              <a:lnSpc>
                <a:spcPct val="100000"/>
              </a:lnSpc>
            </a:pPr>
            <a:r>
              <a:rPr lang="ru-RU" sz="1400" i="1" spc="-20" dirty="0">
                <a:solidFill>
                  <a:srgbClr val="424242"/>
                </a:solidFill>
                <a:latin typeface="Trebuchet MS"/>
                <a:cs typeface="Trebuchet MS"/>
              </a:rPr>
              <a:t>Команда консьержей с радостью организует для вас незабываемую прогулку по водным артериям города: от выбора судна до маршрута и сопровождения. Если вы хотите запечатлеть незабываемые моменты, пригласим фотографа или видеографа.</a:t>
            </a:r>
          </a:p>
          <a:p>
            <a:pPr marL="12700" marR="12065">
              <a:lnSpc>
                <a:spcPct val="100000"/>
              </a:lnSpc>
            </a:pPr>
            <a:endParaRPr lang="ru-RU" sz="1400" i="1" spc="-20" dirty="0">
              <a:solidFill>
                <a:srgbClr val="424242"/>
              </a:solidFill>
              <a:latin typeface="Trebuchet MS"/>
              <a:cs typeface="Trebuchet MS"/>
            </a:endParaRPr>
          </a:p>
          <a:p>
            <a:pPr marL="12700" marR="12065">
              <a:lnSpc>
                <a:spcPct val="100000"/>
              </a:lnSpc>
            </a:pPr>
            <a:r>
              <a:rPr lang="ru-RU" sz="1400" i="1" spc="-20" dirty="0">
                <a:solidFill>
                  <a:srgbClr val="424242"/>
                </a:solidFill>
                <a:latin typeface="Trebuchet MS"/>
                <a:cs typeface="Trebuchet MS"/>
              </a:rPr>
              <a:t>Дополнить поездку гастрономическими впечатлениями поможет команда нашей кухни. Пожалуйста, ознакомьтесь со специальным меню от бренд-шефа и выберите идеальное сопровождение для вашего путешествия.</a:t>
            </a:r>
            <a:endParaRPr lang="ru-RU" sz="1400" i="1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801" y="9509556"/>
            <a:ext cx="5586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*просим</a:t>
            </a:r>
            <a:r>
              <a:rPr sz="1200" i="1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сообщить,</a:t>
            </a:r>
            <a:r>
              <a:rPr sz="1200" i="1" spc="-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если</a:t>
            </a:r>
            <a:r>
              <a:rPr sz="1200" i="1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у</a:t>
            </a:r>
            <a:r>
              <a:rPr sz="1200" i="1" spc="-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вас</a:t>
            </a:r>
            <a:r>
              <a:rPr sz="1200" i="1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имеется</a:t>
            </a:r>
            <a:r>
              <a:rPr sz="1200" i="1" spc="-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аллергия на</a:t>
            </a:r>
            <a:r>
              <a:rPr sz="1200" i="1" spc="-4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те</a:t>
            </a:r>
            <a:r>
              <a:rPr sz="1200" i="1" spc="-3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или</a:t>
            </a:r>
            <a:r>
              <a:rPr sz="1200" i="1" spc="-2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24242"/>
                </a:solidFill>
                <a:latin typeface="Trebuchet MS"/>
                <a:cs typeface="Trebuchet MS"/>
              </a:rPr>
              <a:t>иные</a:t>
            </a:r>
            <a:r>
              <a:rPr sz="1200" i="1" spc="-30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200" i="1" spc="-10" dirty="0">
                <a:solidFill>
                  <a:srgbClr val="424242"/>
                </a:solidFill>
                <a:latin typeface="Trebuchet MS"/>
                <a:cs typeface="Trebuchet MS"/>
              </a:rPr>
              <a:t>продукты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2A1EB5-CBD8-4FF2-B55F-63FA59062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2951" y="0"/>
            <a:ext cx="6859371" cy="102869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686936-D7D7-4835-8C38-DD9805FAB6BC}"/>
              </a:ext>
            </a:extLst>
          </p:cNvPr>
          <p:cNvSpPr/>
          <p:nvPr/>
        </p:nvSpPr>
        <p:spPr>
          <a:xfrm>
            <a:off x="15621000" y="-2"/>
            <a:ext cx="2667000" cy="10286997"/>
          </a:xfrm>
          <a:prstGeom prst="rect">
            <a:avLst/>
          </a:prstGeom>
          <a:gradFill flip="none" rotWithShape="1">
            <a:gsLst>
              <a:gs pos="61000">
                <a:srgbClr val="595959">
                  <a:alpha val="62000"/>
                </a:srgb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81A6B-6BF6-4EE0-9DF4-7F3FAE320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00" y="210233"/>
            <a:ext cx="1754012" cy="17000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5EE16EA-04B2-44FA-A4E8-04326127CE05}"/>
              </a:ext>
            </a:extLst>
          </p:cNvPr>
          <p:cNvCxnSpPr>
            <a:cxnSpLocks/>
          </p:cNvCxnSpPr>
          <p:nvPr/>
        </p:nvCxnSpPr>
        <p:spPr>
          <a:xfrm>
            <a:off x="17117651" y="1910277"/>
            <a:ext cx="0" cy="8376723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50884C7-4EE2-4E2B-B75B-352E9CF32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2951" y="0"/>
            <a:ext cx="6859371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705357"/>
            <a:ext cx="80386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ПРЕДЛОЖЕНИЕ</a:t>
            </a:r>
            <a:r>
              <a:rPr sz="2400" spc="-5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ДЛЯ</a:t>
            </a:r>
            <a:r>
              <a:rPr sz="2400" spc="-2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spc="-10" dirty="0">
                <a:solidFill>
                  <a:srgbClr val="D0855F"/>
                </a:solidFill>
                <a:latin typeface="Alethia Pro" panose="02010003070000000003" pitchFamily="50" charset="0"/>
              </a:rPr>
              <a:t>ПИКНИКА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1" y="1505458"/>
            <a:ext cx="7086600" cy="8674811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ЗАКУСКИ (возможны к заказу от 5 шт. одного вида)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Мини-эклер с муссом из </a:t>
            </a:r>
            <a:r>
              <a:rPr lang="ru-RU" sz="1400" b="0" i="1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горгонзолы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с томленым яблоком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Эклер с муссом из авокадо и икрой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Эклер с тыквенным хумусом и печеными овощами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Камамбер с голубикой и томатно-клубничным вареньем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Сыр на шпажках с виноградом (чеддер, </a:t>
            </a:r>
            <a:r>
              <a:rPr lang="ru-RU" sz="1400" b="0" i="1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эдам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Вафельный рожок с паштетом из лосося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Вафельный рожок с муссом из </a:t>
            </a:r>
            <a:r>
              <a:rPr lang="ru-RU" sz="1400" b="0" i="1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пармы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Сельдь на мини-картофеле с маринованным луком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Паштет из куриной печени в шу с вишневым гелем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Ростбиф с вялеными томатами и рукколой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Пармская ветчина с дыней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Креветки темпура со сладким васаби соусом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Хлебные палочки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(5шт/гость)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ЗАКУСКИ (возможны к заказу от 1 шт.)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Овощная тарелка (огурцы, томаты бакинские, перец, редис, зелень)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Хлебная корзина со сливочном маслом (зерновой багет, ржаной, пшеничный)</a:t>
            </a: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СПРИНГ-РОЛЛЫ (возможны к заказу от 4 шт. одного вида)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Спринг-ролл с говядиной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Спринг-ролл с овощной начинкой и сладким чили соусом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Спринг-ролл с креветкой и овощами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КАНАПЕ (возможны к заказу от 4 шт. одного вида)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Бриошь с печеной паприкой и гуакамоле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Бриошь с креветками и вялеными томатами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Бриошь со </a:t>
            </a:r>
            <a:r>
              <a:rPr lang="ru-RU" sz="1400" b="0" i="1" u="none" strike="noStrike" baseline="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страчателлой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и томатами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Бриошь с ростбифом</a:t>
            </a:r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СЭНДВИЧИ (возможны к заказу от 4 шт. одного вида)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Мини-сэндвич с сыром и ветчиной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Мини-сэндвич с гуакамоле и цукини-гриль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Мини-сэндвич с ростбифом и горчичным соусом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Мини-сэндвич с копченой индейкой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Мини-сэндвич с куриным филе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0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СЕРВИСНЫЙ СБОР – 380 рублей</a:t>
            </a: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ВСЕ ЦЕНЫ ВКЛЮЧАЮТ НДС-22%</a:t>
            </a:r>
            <a:endParaRPr lang="en-US" sz="1400" b="0" i="0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dirty="0">
                <a:solidFill>
                  <a:srgbClr val="D0855F"/>
                </a:solidFill>
                <a:latin typeface="Trebuchet MS" panose="020B0603020202020204" pitchFamily="34" charset="0"/>
                <a:cs typeface="Trebuchet MS"/>
              </a:rPr>
              <a:t>ЗАКАЗ НЕОБХОДИМО ОФОРМИТЬ НЕ МЕНЕЕ, ЧЕМ ЗА 3 ЧАСА ДО НАЧАЛА ПРОГУЛКИ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33D502C-84A3-4F2A-BE54-D801344A4E5A}"/>
              </a:ext>
            </a:extLst>
          </p:cNvPr>
          <p:cNvSpPr txBox="1"/>
          <p:nvPr/>
        </p:nvSpPr>
        <p:spPr>
          <a:xfrm>
            <a:off x="8013917" y="1499685"/>
            <a:ext cx="885289" cy="8028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32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32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27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115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165 г</a:t>
            </a: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60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60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60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45 г </a:t>
            </a: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 </a:t>
            </a: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0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BA0E5F1-D998-4FAD-93B4-9DD3C80AB36E}"/>
              </a:ext>
            </a:extLst>
          </p:cNvPr>
          <p:cNvSpPr txBox="1"/>
          <p:nvPr/>
        </p:nvSpPr>
        <p:spPr>
          <a:xfrm>
            <a:off x="8863357" y="1499685"/>
            <a:ext cx="1652244" cy="80284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35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290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29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 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36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320 ₽ 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29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90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300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38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350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320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комплиментарно</a:t>
            </a: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530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360 ₽</a:t>
            </a:r>
            <a:endParaRPr lang="ru-RU" sz="1400" b="1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ru-RU" sz="1400" b="1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29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320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320 ₽</a:t>
            </a: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320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320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 ₽</a:t>
            </a:r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130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170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245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275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170 ₽</a:t>
            </a:r>
            <a:endParaRPr lang="ru-RU" sz="1400" b="0" i="0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09B2D7-3366-4C8A-A7A3-A1F2072FBA94}"/>
              </a:ext>
            </a:extLst>
          </p:cNvPr>
          <p:cNvSpPr/>
          <p:nvPr/>
        </p:nvSpPr>
        <p:spPr>
          <a:xfrm>
            <a:off x="15621000" y="-2"/>
            <a:ext cx="2667000" cy="10286997"/>
          </a:xfrm>
          <a:prstGeom prst="rect">
            <a:avLst/>
          </a:prstGeom>
          <a:gradFill flip="none" rotWithShape="1">
            <a:gsLst>
              <a:gs pos="61000">
                <a:srgbClr val="595959">
                  <a:alpha val="62000"/>
                </a:srgb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02F169-30D4-45A6-AF47-62C443FA3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00" y="210233"/>
            <a:ext cx="1754012" cy="17000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94F141A-6659-49A4-9CA4-AA897C798FFF}"/>
              </a:ext>
            </a:extLst>
          </p:cNvPr>
          <p:cNvCxnSpPr>
            <a:cxnSpLocks/>
          </p:cNvCxnSpPr>
          <p:nvPr/>
        </p:nvCxnSpPr>
        <p:spPr>
          <a:xfrm>
            <a:off x="17117651" y="1910277"/>
            <a:ext cx="0" cy="8376723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85800" y="1529037"/>
            <a:ext cx="7875016" cy="8493864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ОРЕХИ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Ассорти орехов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Сухофрукты микс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0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ДЕСЕРТЫ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Фрукты на шпажке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Фруктовая нарезка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Ягоды на шпажке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Пирожное картошка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Брауни с банановым кремом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Печенье песочное с вяленой клюквой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Печенье песочное с фисташками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Печенье песочное с фундуком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Печенье песочное с миндалем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Пирожное муссовое абрикос/маракуйя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Печенье шоколадное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Рулет слоеный с корицей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Кекс малина-лайм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Тарталетка с голубикой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Тарталетка с клубникой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Чизкейк ягодный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Пирожное опера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Шу с шоколадным кремом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Кекс морковный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Мини-круассан классический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Тарталетка пекан-карамель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БЕЗАЛКОГОЛЬНЫЕ НАПИТКИ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Негазированная вода Байкал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Негазированная вода Байкал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Апельсиновый сок/Яблочный сок, стекло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Свежевыжатые соки: апельсин/грейпфрут/яблоко/сельдерей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Свежевыжатый ананасовый сок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Классический лимонад/Крем-сода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 marR="3065780">
              <a:lnSpc>
                <a:spcPct val="115599"/>
              </a:lnSpc>
              <a:spcBef>
                <a:spcPts val="10"/>
              </a:spcBef>
            </a:pPr>
            <a:endParaRPr sz="1400" dirty="0">
              <a:latin typeface="Trebuchet MS"/>
            </a:endParaRP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СЕРВИСНЫЙ СБОР – 380 рублей</a:t>
            </a: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ВСЕ ЦЕНЫ ВКЛЮЧАЮТ НДС-22%</a:t>
            </a:r>
          </a:p>
          <a:p>
            <a:r>
              <a:rPr lang="ru-RU" sz="1400" dirty="0">
                <a:solidFill>
                  <a:srgbClr val="D0855F"/>
                </a:solidFill>
                <a:latin typeface="Trebuchet MS" panose="020B0603020202020204" pitchFamily="34" charset="0"/>
                <a:cs typeface="Trebuchet MS"/>
              </a:rPr>
              <a:t>ЗАКАЗ НЕОБХОДИМО ОФОРМИТЬ НЕ МЕНЕЕ, ЧЕМ ЗА 3 ЧАСА ДО НАЧАЛА ПРОГУЛКИ</a:t>
            </a:r>
            <a:endParaRPr lang="ru-RU" sz="1400" dirty="0">
              <a:latin typeface="Trebuchet MS"/>
              <a:cs typeface="Trebuchet MS"/>
            </a:endParaRPr>
          </a:p>
          <a:p>
            <a:endParaRPr lang="ru-RU" sz="1400" dirty="0">
              <a:latin typeface="Trebuchet MS"/>
              <a:cs typeface="Trebuchet MS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3B5D386-479C-4AD8-8479-8B033B4EB463}"/>
              </a:ext>
            </a:extLst>
          </p:cNvPr>
          <p:cNvSpPr txBox="1"/>
          <p:nvPr/>
        </p:nvSpPr>
        <p:spPr>
          <a:xfrm>
            <a:off x="6858000" y="1529037"/>
            <a:ext cx="914400" cy="738214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100 г </a:t>
            </a: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120 г</a:t>
            </a:r>
          </a:p>
          <a:p>
            <a:endParaRPr lang="ru-RU" sz="1400" b="0" i="0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540 г </a:t>
            </a: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50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13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13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13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13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22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14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28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27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47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35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30 г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250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530 </a:t>
            </a:r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200 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200 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200 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200 мл</a:t>
            </a:r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6D2836B-B7FE-4F29-8B2B-CFF2DCFE6A2A}"/>
              </a:ext>
            </a:extLst>
          </p:cNvPr>
          <p:cNvSpPr txBox="1"/>
          <p:nvPr/>
        </p:nvSpPr>
        <p:spPr>
          <a:xfrm>
            <a:off x="7707440" y="1529037"/>
            <a:ext cx="914400" cy="738214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490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550 ₽</a:t>
            </a:r>
          </a:p>
          <a:p>
            <a:endParaRPr lang="ru-RU" sz="1400" b="0" i="0" u="none" strike="noStrike" baseline="0" dirty="0">
              <a:solidFill>
                <a:srgbClr val="D0855F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350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3100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550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280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36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60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60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60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6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220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36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170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28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280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80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380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140 ₽ 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22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11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36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0 ₽</a:t>
            </a:r>
          </a:p>
          <a:p>
            <a:endParaRPr lang="ru-RU" sz="1400" b="0" i="1" u="none" strike="noStrike" baseline="0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r>
              <a:rPr lang="ru-RU" sz="1400" b="1" i="1" u="none" strike="noStrike" baseline="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endParaRPr lang="ru-RU" sz="1400" b="0" i="1" u="none" strike="noStrike" baseline="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300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550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400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580 ₽</a:t>
            </a:r>
          </a:p>
          <a:p>
            <a:r>
              <a:rPr lang="en-US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1900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 ₽</a:t>
            </a:r>
          </a:p>
          <a:p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390 ₽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0A0A32E-7AE2-4D7D-A0E7-C6D16D1DB371}"/>
              </a:ext>
            </a:extLst>
          </p:cNvPr>
          <p:cNvSpPr txBox="1">
            <a:spLocks/>
          </p:cNvSpPr>
          <p:nvPr/>
        </p:nvSpPr>
        <p:spPr>
          <a:xfrm>
            <a:off x="685800" y="705357"/>
            <a:ext cx="80386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dirty="0">
                <a:solidFill>
                  <a:srgbClr val="D0855F"/>
                </a:solidFill>
                <a:latin typeface="Alethia Pro" panose="02010003070000000003" pitchFamily="50" charset="0"/>
              </a:rPr>
              <a:t>ПРЕДЛОЖЕНИЕ</a:t>
            </a:r>
            <a:r>
              <a:rPr lang="ru-RU" spc="-5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lang="ru-RU" dirty="0">
                <a:solidFill>
                  <a:srgbClr val="D0855F"/>
                </a:solidFill>
                <a:latin typeface="Alethia Pro" panose="02010003070000000003" pitchFamily="50" charset="0"/>
              </a:rPr>
              <a:t>ДЛЯ</a:t>
            </a:r>
            <a:r>
              <a:rPr lang="ru-RU" spc="-2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lang="ru-RU" spc="-10" dirty="0">
                <a:solidFill>
                  <a:srgbClr val="D0855F"/>
                </a:solidFill>
                <a:latin typeface="Alethia Pro" panose="02010003070000000003" pitchFamily="50" charset="0"/>
              </a:rPr>
              <a:t>ПИКНИКА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08900D-C0C0-44DB-993C-99681119B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2951" y="0"/>
            <a:ext cx="6859371" cy="10287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2C5323-AC6E-4137-8E3D-BA4BC8F9B556}"/>
              </a:ext>
            </a:extLst>
          </p:cNvPr>
          <p:cNvSpPr/>
          <p:nvPr/>
        </p:nvSpPr>
        <p:spPr>
          <a:xfrm>
            <a:off x="15621000" y="-2"/>
            <a:ext cx="2667000" cy="10286997"/>
          </a:xfrm>
          <a:prstGeom prst="rect">
            <a:avLst/>
          </a:prstGeom>
          <a:gradFill flip="none" rotWithShape="1">
            <a:gsLst>
              <a:gs pos="61000">
                <a:srgbClr val="595959">
                  <a:alpha val="62000"/>
                </a:srgb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2FB1F0-7A7D-439B-9699-671BB6E097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00" y="210233"/>
            <a:ext cx="1754012" cy="170004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A1C03EB-4A0C-43F8-8575-45E01044EE37}"/>
              </a:ext>
            </a:extLst>
          </p:cNvPr>
          <p:cNvCxnSpPr>
            <a:cxnSpLocks/>
          </p:cNvCxnSpPr>
          <p:nvPr/>
        </p:nvCxnSpPr>
        <p:spPr>
          <a:xfrm>
            <a:off x="17117651" y="1910277"/>
            <a:ext cx="0" cy="8376723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026" y="705357"/>
            <a:ext cx="1041717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ВИННОЕ</a:t>
            </a:r>
            <a:r>
              <a:rPr sz="2400" spc="-50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СОПРОВОЖДЕНИЕ</a:t>
            </a:r>
            <a:r>
              <a:rPr sz="2400" spc="-7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(ПОДБОРКА</a:t>
            </a:r>
            <a:r>
              <a:rPr sz="2400" spc="-65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dirty="0">
                <a:solidFill>
                  <a:srgbClr val="D0855F"/>
                </a:solidFill>
                <a:latin typeface="Alethia Pro" panose="02010003070000000003" pitchFamily="50" charset="0"/>
              </a:rPr>
              <a:t>ОТ</a:t>
            </a:r>
            <a:r>
              <a:rPr sz="2400" spc="-60" dirty="0">
                <a:solidFill>
                  <a:srgbClr val="D0855F"/>
                </a:solidFill>
                <a:latin typeface="Alethia Pro" panose="02010003070000000003" pitchFamily="50" charset="0"/>
              </a:rPr>
              <a:t> </a:t>
            </a:r>
            <a:r>
              <a:rPr sz="2400" spc="-10" dirty="0">
                <a:solidFill>
                  <a:srgbClr val="D0855F"/>
                </a:solidFill>
                <a:latin typeface="Alethia Pro" panose="02010003070000000003" pitchFamily="50" charset="0"/>
              </a:rPr>
              <a:t>СОМЕЛЬЕ)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00" y="1558863"/>
            <a:ext cx="7300673" cy="740523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spcBef>
                <a:spcPts val="445"/>
              </a:spcBef>
            </a:pPr>
            <a:r>
              <a:rPr lang="ru-RU" sz="14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ШАМПАНСКОЕ ВИНО</a:t>
            </a: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Alain Bailly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Petronille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Remi Leroy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 Розовое (полусухое)</a:t>
            </a:r>
          </a:p>
          <a:p>
            <a:pPr marL="12700">
              <a:spcBef>
                <a:spcPts val="445"/>
              </a:spcBef>
            </a:pP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Pierre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Gimonnet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Cuis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Premier Cru</a:t>
            </a:r>
            <a:endParaRPr lang="en-US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800" b="1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ИГ</a:t>
            </a:r>
            <a:r>
              <a:rPr sz="14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РИСТОЕ ВИНО</a:t>
            </a:r>
            <a:endParaRPr lang="ru-RU" sz="14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Россия, </a:t>
            </a:r>
            <a:r>
              <a:rPr lang="ru-RU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Темелион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Франция, </a:t>
            </a:r>
            <a:r>
              <a:rPr lang="ru-RU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Альзас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ru-RU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Креман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Bott-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Geyl</a:t>
            </a: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endParaRPr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БЕЛОЕ ВИНО</a:t>
            </a: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Новая Зеландия, Мальборо Совиньон Блан </a:t>
            </a:r>
            <a:r>
              <a:rPr lang="ru-RU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Ned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Россия, Красная Горка Рислинг Галицкий и Галицкий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Италия, 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Toscana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Vistamare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Ca`Marcanda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Gaja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Франция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 Domaine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Guiberteau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Breze</a:t>
            </a:r>
            <a:endParaRPr lang="fr-FR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Франция, Шабли 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Grand Cru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Bougros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 Domaine Bernard </a:t>
            </a:r>
            <a:r>
              <a:rPr lang="en-US" sz="1400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Defaix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БЕЗАЛКОГОЛЬНОЕ ИГРИСТОЕ ВИНО</a:t>
            </a: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Италия, 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Odd Bird</a:t>
            </a:r>
            <a:endParaRPr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lang="ru-RU"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lang="ru-RU"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 dirty="0">
              <a:latin typeface="Trebuchet MS"/>
              <a:cs typeface="Trebuchet MS"/>
            </a:endParaRP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СЕРВИСНЫЙ СБОР – 380 рублей</a:t>
            </a:r>
          </a:p>
          <a:p>
            <a:r>
              <a:rPr lang="ru-RU" sz="1400" b="0" i="0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ВСЕ ЦЕНЫ ВКЛЮЧАЮТ НДС-22%</a:t>
            </a:r>
          </a:p>
          <a:p>
            <a:r>
              <a:rPr lang="ru-RU" sz="1400" dirty="0">
                <a:solidFill>
                  <a:srgbClr val="D0855F"/>
                </a:solidFill>
                <a:latin typeface="Trebuchet MS" panose="020B0603020202020204" pitchFamily="34" charset="0"/>
                <a:cs typeface="Trebuchet MS"/>
              </a:rPr>
              <a:t>ЗАКАЗ НЕОБХОДИМО ОФОРМИТЬ НЕ МЕНЕЕ, ЧЕМ ЗА 3 ЧАСА ДО НАЧАЛА ПРОГУЛКИ</a:t>
            </a:r>
            <a:endParaRPr lang="ru-RU" sz="1400" dirty="0">
              <a:latin typeface="Trebuchet MS"/>
              <a:cs typeface="Trebuchet MS"/>
            </a:endParaRPr>
          </a:p>
          <a:p>
            <a:endParaRPr lang="ru-RU" sz="1400" dirty="0">
              <a:latin typeface="Trebuchet MS"/>
              <a:cs typeface="Trebuchet MS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0CACAE7-3B2E-4052-9ED0-BC6FC52C9957}"/>
              </a:ext>
            </a:extLst>
          </p:cNvPr>
          <p:cNvSpPr txBox="1"/>
          <p:nvPr/>
        </p:nvSpPr>
        <p:spPr>
          <a:xfrm>
            <a:off x="6324819" y="1558862"/>
            <a:ext cx="1066800" cy="584839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0,75 мл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0,75 мл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0,75 мл</a:t>
            </a:r>
            <a:endParaRPr lang="en-US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800" b="1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0,75 мл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lang="en-US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endParaRPr lang="ru-RU" sz="1400" b="1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lang="fr-FR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0,75 мл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endParaRPr lang="ru-RU"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0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,</a:t>
            </a:r>
            <a:r>
              <a:rPr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75 </a:t>
            </a:r>
            <a:r>
              <a:rPr lang="ru-RU" sz="1400" i="1" dirty="0">
                <a:solidFill>
                  <a:srgbClr val="000000"/>
                </a:solidFill>
                <a:latin typeface="Trebuchet MS" panose="020B0603020202020204" pitchFamily="34" charset="0"/>
              </a:rPr>
              <a:t>мл</a:t>
            </a:r>
            <a:endParaRPr sz="1400" i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DD3CAA5-0C61-4414-A02D-B96DFA907FC7}"/>
              </a:ext>
            </a:extLst>
          </p:cNvPr>
          <p:cNvSpPr txBox="1"/>
          <p:nvPr/>
        </p:nvSpPr>
        <p:spPr>
          <a:xfrm>
            <a:off x="7467089" y="1558862"/>
            <a:ext cx="1066800" cy="5848396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12 900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23 000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35 000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 </a:t>
            </a:r>
            <a:endParaRPr lang="en-US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800" b="1" i="1" dirty="0">
              <a:solidFill>
                <a:srgbClr val="D0855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8 500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13 500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6 2</a:t>
            </a:r>
            <a:r>
              <a:rPr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9 0</a:t>
            </a:r>
            <a:r>
              <a:rPr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23 0</a:t>
            </a:r>
            <a:r>
              <a:rPr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spcBef>
                <a:spcPts val="4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39 0</a:t>
            </a:r>
            <a:r>
              <a:rPr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lang="fr-FR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45 000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endParaRPr lang="ru-RU"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lang="ru-RU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6</a:t>
            </a:r>
            <a:r>
              <a:rPr lang="en-US"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 5</a:t>
            </a:r>
            <a:r>
              <a:rPr sz="1400" i="1" dirty="0">
                <a:solidFill>
                  <a:srgbClr val="D0855F"/>
                </a:solidFill>
                <a:latin typeface="Trebuchet MS" panose="020B0603020202020204" pitchFamily="34" charset="0"/>
              </a:rPr>
              <a:t>00 </a:t>
            </a:r>
            <a:r>
              <a:rPr lang="ru-RU" sz="1400" b="0" i="1" u="none" strike="noStrike" baseline="0" dirty="0">
                <a:solidFill>
                  <a:srgbClr val="D0855F"/>
                </a:solidFill>
                <a:latin typeface="Trebuchet MS" panose="020B0603020202020204" pitchFamily="34" charset="0"/>
              </a:rPr>
              <a:t>₽</a:t>
            </a:r>
            <a:endParaRPr sz="1400" i="1" dirty="0">
              <a:solidFill>
                <a:srgbClr val="D0855F"/>
              </a:solidFill>
              <a:latin typeface="Trebuchet MS" panose="020B0603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029DD-6CC6-4F5A-A236-9326744EA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-1" r="9200" b="2"/>
          <a:stretch/>
        </p:blipFill>
        <p:spPr>
          <a:xfrm>
            <a:off x="11422951" y="-7"/>
            <a:ext cx="6859371" cy="1028699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689FE7-8137-4454-AC7C-D14127506F02}"/>
              </a:ext>
            </a:extLst>
          </p:cNvPr>
          <p:cNvSpPr/>
          <p:nvPr/>
        </p:nvSpPr>
        <p:spPr>
          <a:xfrm>
            <a:off x="15621000" y="-2"/>
            <a:ext cx="2667000" cy="10286997"/>
          </a:xfrm>
          <a:prstGeom prst="rect">
            <a:avLst/>
          </a:prstGeom>
          <a:gradFill flip="none" rotWithShape="1">
            <a:gsLst>
              <a:gs pos="61000">
                <a:srgbClr val="595959">
                  <a:alpha val="62000"/>
                </a:srgb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A6A5E0-15C9-416D-A7D4-8D7C48D98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00" y="210233"/>
            <a:ext cx="1754012" cy="1700044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FC7C0E8-6BD9-43C0-885A-0E6E396E6EE9}"/>
              </a:ext>
            </a:extLst>
          </p:cNvPr>
          <p:cNvCxnSpPr>
            <a:cxnSpLocks/>
          </p:cNvCxnSpPr>
          <p:nvPr/>
        </p:nvCxnSpPr>
        <p:spPr>
          <a:xfrm>
            <a:off x="17117651" y="1910277"/>
            <a:ext cx="0" cy="8376723"/>
          </a:xfrm>
          <a:prstGeom prst="line">
            <a:avLst/>
          </a:prstGeom>
          <a:ln w="19050">
            <a:solidFill>
              <a:srgbClr val="D087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943</Words>
  <Application>Microsoft Office PowerPoint</Application>
  <PresentationFormat>Произвольный</PresentationFormat>
  <Paragraphs>306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Trebuchet MS</vt:lpstr>
      <vt:lpstr>Alethia Pro</vt:lpstr>
      <vt:lpstr>Calibri Light</vt:lpstr>
      <vt:lpstr>Calibri</vt:lpstr>
      <vt:lpstr>Тема Office</vt:lpstr>
      <vt:lpstr>Презентация PowerPoint</vt:lpstr>
      <vt:lpstr>Презентация PowerPoint</vt:lpstr>
      <vt:lpstr>ПРЕДЛОЖЕНИЕ ДЛЯ ПИКНИКА</vt:lpstr>
      <vt:lpstr>Презентация PowerPoint</vt:lpstr>
      <vt:lpstr>ВИННОЕ СОПРОВОЖДЕНИЕ (ПОДБОРКА ОТ СОМЕЛЬЕ)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GUIDE 2023</dc:title>
  <dc:creator>Dasha Martynova</dc:creator>
  <cp:keywords>DAFipcXTjvo,BAFYteVYZsU</cp:keywords>
  <cp:lastModifiedBy>Екатерина Симанкова</cp:lastModifiedBy>
  <cp:revision>35</cp:revision>
  <dcterms:created xsi:type="dcterms:W3CDTF">2024-07-05T06:44:47Z</dcterms:created>
  <dcterms:modified xsi:type="dcterms:W3CDTF">2026-04-30T11:24:19Z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2024-07-05T00:00:00Z</vt:filetime>
  </property>
  <property fmtid="{D5CDD505-2E9C-101B-9397-08002B2CF9AE}" pid="5" name="Producer">
    <vt:lpwstr>Microsoft® PowerPoint® LTSC</vt:lpwstr>
  </property>
</Properties>
</file>